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2184bc2d0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2184bc2d0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262164e1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262164e1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262164e1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262164e1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2184bc2d0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2184bc2d0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184bc2d0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184bc2d0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3">
            <a:alphaModFix/>
          </a:blip>
          <a:stretch>
            <a:fillRect/>
          </a:stretch>
        </p:blipFill>
        <p:spPr>
          <a:xfrm>
            <a:off x="0" y="0"/>
            <a:ext cx="9144000" cy="5143500"/>
          </a:xfrm>
          <a:prstGeom prst="rect">
            <a:avLst/>
          </a:prstGeom>
          <a:noFill/>
          <a:ln>
            <a:noFill/>
          </a:ln>
          <a:effectLst>
            <a:outerShdw blurRad="57150" rotWithShape="0" algn="bl" dir="5400000" dist="19050">
              <a:srgbClr val="000000">
                <a:alpha val="51000"/>
              </a:srgbClr>
            </a:outerShdw>
          </a:effectLst>
        </p:spPr>
      </p:pic>
      <p:sp>
        <p:nvSpPr>
          <p:cNvPr id="177" name="Google Shape;177;p18"/>
          <p:cNvSpPr txBox="1"/>
          <p:nvPr>
            <p:ph type="ctrTitle"/>
          </p:nvPr>
        </p:nvSpPr>
        <p:spPr>
          <a:xfrm>
            <a:off x="168950" y="76950"/>
            <a:ext cx="6861900" cy="16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4800">
                <a:solidFill>
                  <a:schemeClr val="lt1"/>
                </a:solidFill>
              </a:rPr>
              <a:t>Machine Learning:</a:t>
            </a:r>
            <a:endParaRPr sz="4800">
              <a:solidFill>
                <a:schemeClr val="lt1"/>
              </a:solidFill>
            </a:endParaRPr>
          </a:p>
          <a:p>
            <a:pPr indent="0" lvl="0" marL="0" rtl="0" algn="l">
              <a:lnSpc>
                <a:spcPct val="115000"/>
              </a:lnSpc>
              <a:spcBef>
                <a:spcPts val="1600"/>
              </a:spcBef>
              <a:spcAft>
                <a:spcPts val="1600"/>
              </a:spcAft>
              <a:buNone/>
            </a:pPr>
            <a:r>
              <a:rPr lang="en-GB" sz="4800">
                <a:solidFill>
                  <a:schemeClr val="lt1"/>
                </a:solidFill>
              </a:rPr>
              <a:t>Games rating</a:t>
            </a:r>
            <a:endParaRPr sz="4800">
              <a:solidFill>
                <a:schemeClr val="lt1"/>
              </a:solidFill>
            </a:endParaRPr>
          </a:p>
        </p:txBody>
      </p:sp>
      <p:sp>
        <p:nvSpPr>
          <p:cNvPr id="178" name="Google Shape;178;p18"/>
          <p:cNvSpPr txBox="1"/>
          <p:nvPr>
            <p:ph idx="1" type="subTitle"/>
          </p:nvPr>
        </p:nvSpPr>
        <p:spPr>
          <a:xfrm>
            <a:off x="2126550" y="3718597"/>
            <a:ext cx="4890900" cy="369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Raleway"/>
                <a:ea typeface="Raleway"/>
                <a:cs typeface="Raleway"/>
                <a:sym typeface="Raleway"/>
              </a:rPr>
              <a:t>Tian Xie, Eric Yang</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a:t>
            </a:r>
            <a:endParaRPr/>
          </a:p>
          <a:p>
            <a:pPr indent="0" lvl="0" marL="0" rtl="0" algn="l">
              <a:spcBef>
                <a:spcPts val="0"/>
              </a:spcBef>
              <a:spcAft>
                <a:spcPts val="0"/>
              </a:spcAft>
              <a:buNone/>
            </a:pPr>
            <a:r>
              <a:rPr b="0" lang="en-GB"/>
              <a:t>03</a:t>
            </a:r>
            <a:endParaRPr b="0"/>
          </a:p>
        </p:txBody>
      </p:sp>
      <p:sp>
        <p:nvSpPr>
          <p:cNvPr id="463" name="Google Shape;463;p27"/>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GB" sz="1100"/>
              <a:t>Effective at capturing non-linear relationships.</a:t>
            </a:r>
            <a:endParaRPr sz="1100"/>
          </a:p>
          <a:p>
            <a:pPr indent="-298450" lvl="0" marL="457200" rtl="0" algn="l">
              <a:lnSpc>
                <a:spcPct val="150000"/>
              </a:lnSpc>
              <a:spcBef>
                <a:spcPts val="0"/>
              </a:spcBef>
              <a:spcAft>
                <a:spcPts val="0"/>
              </a:spcAft>
              <a:buSzPts val="1100"/>
              <a:buChar char="●"/>
            </a:pPr>
            <a:r>
              <a:rPr lang="en-GB" sz="1100"/>
              <a:t>Handles high-dimensional data like tags well without extensive preprocessing.</a:t>
            </a:r>
            <a:endParaRPr sz="1100"/>
          </a:p>
          <a:p>
            <a:pPr indent="-298450" lvl="0" marL="457200" rtl="0" algn="l">
              <a:lnSpc>
                <a:spcPct val="150000"/>
              </a:lnSpc>
              <a:spcBef>
                <a:spcPts val="0"/>
              </a:spcBef>
              <a:spcAft>
                <a:spcPts val="0"/>
              </a:spcAft>
              <a:buSzPts val="1100"/>
              <a:buChar char="●"/>
            </a:pPr>
            <a:r>
              <a:rPr lang="en-GB" sz="1100"/>
              <a:t>Feature importance analysis helps interpret predictions.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8"/>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Performance</a:t>
            </a:r>
            <a:endParaRPr/>
          </a:p>
        </p:txBody>
      </p:sp>
      <p:sp>
        <p:nvSpPr>
          <p:cNvPr id="469" name="Google Shape;469;p28"/>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Model include all game tages</a:t>
            </a:r>
            <a:endParaRPr sz="1100"/>
          </a:p>
        </p:txBody>
      </p:sp>
      <p:pic>
        <p:nvPicPr>
          <p:cNvPr id="470" name="Google Shape;470;p28"/>
          <p:cNvPicPr preferRelativeResize="0"/>
          <p:nvPr/>
        </p:nvPicPr>
        <p:blipFill>
          <a:blip r:embed="rId3">
            <a:alphaModFix/>
          </a:blip>
          <a:stretch>
            <a:fillRect/>
          </a:stretch>
        </p:blipFill>
        <p:spPr>
          <a:xfrm>
            <a:off x="5000900" y="667279"/>
            <a:ext cx="3011126" cy="2301875"/>
          </a:xfrm>
          <a:prstGeom prst="rect">
            <a:avLst/>
          </a:prstGeom>
          <a:noFill/>
          <a:ln>
            <a:noFill/>
          </a:ln>
        </p:spPr>
      </p:pic>
      <p:pic>
        <p:nvPicPr>
          <p:cNvPr id="471" name="Google Shape;471;p28"/>
          <p:cNvPicPr preferRelativeResize="0"/>
          <p:nvPr/>
        </p:nvPicPr>
        <p:blipFill>
          <a:blip r:embed="rId4">
            <a:alphaModFix/>
          </a:blip>
          <a:stretch>
            <a:fillRect/>
          </a:stretch>
        </p:blipFill>
        <p:spPr>
          <a:xfrm>
            <a:off x="2654650" y="2969150"/>
            <a:ext cx="3121382" cy="2021249"/>
          </a:xfrm>
          <a:prstGeom prst="rect">
            <a:avLst/>
          </a:prstGeom>
          <a:noFill/>
          <a:ln>
            <a:noFill/>
          </a:ln>
        </p:spPr>
      </p:pic>
      <p:pic>
        <p:nvPicPr>
          <p:cNvPr id="472" name="Google Shape;472;p28"/>
          <p:cNvPicPr preferRelativeResize="0"/>
          <p:nvPr/>
        </p:nvPicPr>
        <p:blipFill>
          <a:blip r:embed="rId5">
            <a:alphaModFix/>
          </a:blip>
          <a:stretch>
            <a:fillRect/>
          </a:stretch>
        </p:blipFill>
        <p:spPr>
          <a:xfrm>
            <a:off x="5928432" y="3120854"/>
            <a:ext cx="2790773" cy="18695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Performance</a:t>
            </a:r>
            <a:endParaRPr/>
          </a:p>
        </p:txBody>
      </p:sp>
      <p:sp>
        <p:nvSpPr>
          <p:cNvPr id="478" name="Google Shape;478;p2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Model using PCA</a:t>
            </a:r>
            <a:endParaRPr/>
          </a:p>
        </p:txBody>
      </p:sp>
      <p:pic>
        <p:nvPicPr>
          <p:cNvPr id="479" name="Google Shape;479;p29"/>
          <p:cNvPicPr preferRelativeResize="0"/>
          <p:nvPr/>
        </p:nvPicPr>
        <p:blipFill>
          <a:blip r:embed="rId3">
            <a:alphaModFix/>
          </a:blip>
          <a:stretch>
            <a:fillRect/>
          </a:stretch>
        </p:blipFill>
        <p:spPr>
          <a:xfrm>
            <a:off x="4572000" y="713625"/>
            <a:ext cx="2862150" cy="2297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Performance</a:t>
            </a:r>
            <a:endParaRPr/>
          </a:p>
        </p:txBody>
      </p:sp>
      <p:sp>
        <p:nvSpPr>
          <p:cNvPr id="485" name="Google Shape;485;p3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Module with less game tages</a:t>
            </a:r>
            <a:endParaRPr/>
          </a:p>
        </p:txBody>
      </p:sp>
      <p:pic>
        <p:nvPicPr>
          <p:cNvPr id="486" name="Google Shape;486;p30"/>
          <p:cNvPicPr preferRelativeResize="0"/>
          <p:nvPr/>
        </p:nvPicPr>
        <p:blipFill>
          <a:blip r:embed="rId3">
            <a:alphaModFix/>
          </a:blip>
          <a:stretch>
            <a:fillRect/>
          </a:stretch>
        </p:blipFill>
        <p:spPr>
          <a:xfrm>
            <a:off x="4739350" y="556048"/>
            <a:ext cx="3048025" cy="2448075"/>
          </a:xfrm>
          <a:prstGeom prst="rect">
            <a:avLst/>
          </a:prstGeom>
          <a:noFill/>
          <a:ln>
            <a:noFill/>
          </a:ln>
        </p:spPr>
      </p:pic>
      <p:pic>
        <p:nvPicPr>
          <p:cNvPr id="487" name="Google Shape;487;p30"/>
          <p:cNvPicPr preferRelativeResize="0"/>
          <p:nvPr/>
        </p:nvPicPr>
        <p:blipFill>
          <a:blip r:embed="rId4">
            <a:alphaModFix/>
          </a:blip>
          <a:stretch>
            <a:fillRect/>
          </a:stretch>
        </p:blipFill>
        <p:spPr>
          <a:xfrm>
            <a:off x="3345600" y="3460605"/>
            <a:ext cx="5115701" cy="114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1"/>
          <p:cNvSpPr txBox="1"/>
          <p:nvPr>
            <p:ph type="title"/>
          </p:nvPr>
        </p:nvSpPr>
        <p:spPr>
          <a:xfrm>
            <a:off x="728350" y="1318650"/>
            <a:ext cx="56109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Segmenting Analysis on Tags</a:t>
            </a:r>
            <a:endParaRPr b="0"/>
          </a:p>
        </p:txBody>
      </p:sp>
      <p:sp>
        <p:nvSpPr>
          <p:cNvPr id="493" name="Google Shape;493;p31"/>
          <p:cNvSpPr txBox="1"/>
          <p:nvPr>
            <p:ph idx="1" type="body"/>
          </p:nvPr>
        </p:nvSpPr>
        <p:spPr>
          <a:xfrm>
            <a:off x="669025" y="2287150"/>
            <a:ext cx="43299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Normalize the</a:t>
            </a:r>
            <a:r>
              <a:rPr lang="en-GB"/>
              <a:t> tags as a measurement of how strongly certain tags act on the predictions</a:t>
            </a:r>
            <a:endParaRPr/>
          </a:p>
          <a:p>
            <a:pPr indent="0" lvl="0" marL="0" rtl="0" algn="l">
              <a:spcBef>
                <a:spcPts val="1600"/>
              </a:spcBef>
              <a:spcAft>
                <a:spcPts val="0"/>
              </a:spcAft>
              <a:buNone/>
            </a:pPr>
            <a:r>
              <a:rPr lang="en-GB"/>
              <a:t>Tags &amp; Genre-Specific Analysis: Certain genres may respond differently to various factors (e.g., narrative depth for RPGs versus multiplayer dynamics for shooters). Understanding these nuances can aid developers in creating genre-appropriate gameplay and marketing strategies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94" name="Google Shape;494;p31"/>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CEO</a:t>
            </a:r>
            <a:endParaRPr b="1" sz="600">
              <a:solidFill>
                <a:srgbClr val="FFFFFF"/>
              </a:solidFill>
            </a:endParaRPr>
          </a:p>
        </p:txBody>
      </p:sp>
      <p:sp>
        <p:nvSpPr>
          <p:cNvPr id="495" name="Google Shape;495;p31"/>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CFO</a:t>
            </a:r>
            <a:endParaRPr b="1" sz="600">
              <a:solidFill>
                <a:srgbClr val="FFFFFF"/>
              </a:solidFill>
            </a:endParaRPr>
          </a:p>
        </p:txBody>
      </p:sp>
      <p:sp>
        <p:nvSpPr>
          <p:cNvPr id="496" name="Google Shape;496;p31"/>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Sales Director</a:t>
            </a:r>
            <a:endParaRPr b="1" sz="600">
              <a:solidFill>
                <a:srgbClr val="FFFFFF"/>
              </a:solidFill>
            </a:endParaRPr>
          </a:p>
        </p:txBody>
      </p:sp>
      <p:sp>
        <p:nvSpPr>
          <p:cNvPr id="497" name="Google Shape;497;p31"/>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pic>
        <p:nvPicPr>
          <p:cNvPr id="498" name="Google Shape;498;p31"/>
          <p:cNvPicPr preferRelativeResize="0"/>
          <p:nvPr/>
        </p:nvPicPr>
        <p:blipFill>
          <a:blip r:embed="rId3">
            <a:alphaModFix/>
          </a:blip>
          <a:stretch>
            <a:fillRect/>
          </a:stretch>
        </p:blipFill>
        <p:spPr>
          <a:xfrm>
            <a:off x="4814100" y="2200850"/>
            <a:ext cx="4329900" cy="21102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2"/>
          <p:cNvSpPr txBox="1"/>
          <p:nvPr>
            <p:ph type="title"/>
          </p:nvPr>
        </p:nvSpPr>
        <p:spPr>
          <a:xfrm>
            <a:off x="728352" y="1318650"/>
            <a:ext cx="2834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Analysis</a:t>
            </a:r>
            <a:endParaRPr b="0"/>
          </a:p>
        </p:txBody>
      </p:sp>
      <p:sp>
        <p:nvSpPr>
          <p:cNvPr id="504" name="Google Shape;504;p32"/>
          <p:cNvSpPr txBox="1"/>
          <p:nvPr>
            <p:ph idx="1" type="body"/>
          </p:nvPr>
        </p:nvSpPr>
        <p:spPr>
          <a:xfrm>
            <a:off x="669025" y="2287150"/>
            <a:ext cx="65838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Trend Analysis Over Time: Conduct longitudinal studies to analyze how player preferences evolve over time or how the gaming landscape shifts (e.g., in response to technological advancements or changing social norms). This can help developers anticipate future trends and adjust their strategies accordingly.</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33"/>
          <p:cNvPicPr preferRelativeResize="0"/>
          <p:nvPr/>
        </p:nvPicPr>
        <p:blipFill>
          <a:blip r:embed="rId3">
            <a:alphaModFix/>
          </a:blip>
          <a:stretch>
            <a:fillRect/>
          </a:stretch>
        </p:blipFill>
        <p:spPr>
          <a:xfrm>
            <a:off x="0" y="3"/>
            <a:ext cx="9144003" cy="51434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4" name="Google Shape;184;p19"/>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The gaming industry has grown into a highly competitive and innovative market, with thousands of games launched annually on platforms like Steam. Understanding the factors that drive the success of a game is critical for developers, publishers, and stakeholders to make informed decisions about game design, marketing strategies, and resource allocation.</a:t>
            </a:r>
            <a:endParaRPr sz="1200"/>
          </a:p>
        </p:txBody>
      </p:sp>
      <p:pic>
        <p:nvPicPr>
          <p:cNvPr id="185" name="Google Shape;185;p19"/>
          <p:cNvPicPr preferRelativeResize="0"/>
          <p:nvPr/>
        </p:nvPicPr>
        <p:blipFill>
          <a:blip r:embed="rId3">
            <a:alphaModFix/>
          </a:blip>
          <a:stretch>
            <a:fillRect/>
          </a:stretch>
        </p:blipFill>
        <p:spPr>
          <a:xfrm>
            <a:off x="0" y="3771900"/>
            <a:ext cx="9144000" cy="137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Objectives</a:t>
            </a:r>
            <a:endParaRPr/>
          </a:p>
        </p:txBody>
      </p:sp>
      <p:sp>
        <p:nvSpPr>
          <p:cNvPr id="191" name="Google Shape;191;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2" name="Google Shape;192;p20"/>
          <p:cNvSpPr txBox="1"/>
          <p:nvPr>
            <p:ph idx="1" type="body"/>
          </p:nvPr>
        </p:nvSpPr>
        <p:spPr>
          <a:xfrm>
            <a:off x="1847700" y="2073775"/>
            <a:ext cx="46743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Identify factors contributing to the success of games on Steam.</a:t>
            </a:r>
            <a:endParaRPr/>
          </a:p>
        </p:txBody>
      </p:sp>
      <p:sp>
        <p:nvSpPr>
          <p:cNvPr id="193" name="Google Shape;193;p20"/>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4" name="Google Shape;194;p20"/>
          <p:cNvSpPr txBox="1"/>
          <p:nvPr>
            <p:ph idx="1" type="body"/>
          </p:nvPr>
        </p:nvSpPr>
        <p:spPr>
          <a:xfrm>
            <a:off x="1847700" y="3307900"/>
            <a:ext cx="57447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Predict positive ratings using game metadata, user tags, and other features.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Dataset and Features</a:t>
            </a:r>
            <a:endParaRPr/>
          </a:p>
        </p:txBody>
      </p:sp>
      <p:sp>
        <p:nvSpPr>
          <p:cNvPr id="200" name="Google Shape;200;p21"/>
          <p:cNvSpPr txBox="1"/>
          <p:nvPr>
            <p:ph idx="1" type="body"/>
          </p:nvPr>
        </p:nvSpPr>
        <p:spPr>
          <a:xfrm>
            <a:off x="3605300" y="1025125"/>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5F6368"/>
                </a:solidFill>
                <a:highlight>
                  <a:srgbClr val="FFFFFF"/>
                </a:highlight>
                <a:latin typeface="Arial"/>
                <a:ea typeface="Arial"/>
                <a:cs typeface="Arial"/>
                <a:sym typeface="Arial"/>
              </a:rPr>
              <a:t>Combined data of 27,000 games scraped from Steam and SteamSpy APIs</a:t>
            </a:r>
            <a:endParaRPr sz="1100"/>
          </a:p>
          <a:p>
            <a:pPr indent="-298450" lvl="0" marL="457200" rtl="0" algn="l">
              <a:spcBef>
                <a:spcPts val="1600"/>
              </a:spcBef>
              <a:spcAft>
                <a:spcPts val="0"/>
              </a:spcAft>
              <a:buSzPts val="1100"/>
              <a:buChar char="●"/>
            </a:pPr>
            <a:r>
              <a:rPr lang="en-GB" sz="1100"/>
              <a:t>Steam Data: Game metadata (developer, price, release date, ratings).</a:t>
            </a:r>
            <a:endParaRPr sz="1100"/>
          </a:p>
          <a:p>
            <a:pPr indent="-298450" lvl="0" marL="457200" rtl="0" algn="l">
              <a:spcBef>
                <a:spcPts val="0"/>
              </a:spcBef>
              <a:spcAft>
                <a:spcPts val="0"/>
              </a:spcAft>
              <a:buSzPts val="1100"/>
              <a:buChar char="●"/>
            </a:pPr>
            <a:r>
              <a:rPr lang="en-GB" sz="1100"/>
              <a:t>SteamSpy Tags: User-generated tags and their vote counts.</a:t>
            </a:r>
            <a:endParaRPr sz="1100"/>
          </a:p>
          <a:p>
            <a:pPr indent="-298450" lvl="0" marL="457200" rtl="0" algn="l">
              <a:spcBef>
                <a:spcPts val="0"/>
              </a:spcBef>
              <a:spcAft>
                <a:spcPts val="0"/>
              </a:spcAft>
              <a:buSzPts val="1100"/>
              <a:buChar char="●"/>
            </a:pPr>
            <a:r>
              <a:rPr lang="en-GB" sz="1100"/>
              <a:t>System Requirements: Minimum and recommended specifications.</a:t>
            </a:r>
            <a:endParaRPr sz="1100"/>
          </a:p>
          <a:p>
            <a:pPr indent="0" lvl="0" marL="0" rtl="0" algn="l">
              <a:spcBef>
                <a:spcPts val="1600"/>
              </a:spcBef>
              <a:spcAft>
                <a:spcPts val="1600"/>
              </a:spcAft>
              <a:buNone/>
            </a:pPr>
            <a:r>
              <a:t/>
            </a:r>
            <a:endParaRPr sz="1100"/>
          </a:p>
        </p:txBody>
      </p:sp>
      <p:pic>
        <p:nvPicPr>
          <p:cNvPr id="201" name="Google Shape;201;p21"/>
          <p:cNvPicPr preferRelativeResize="0"/>
          <p:nvPr/>
        </p:nvPicPr>
        <p:blipFill>
          <a:blip r:embed="rId3">
            <a:alphaModFix/>
          </a:blip>
          <a:stretch>
            <a:fillRect/>
          </a:stretch>
        </p:blipFill>
        <p:spPr>
          <a:xfrm>
            <a:off x="0" y="2403425"/>
            <a:ext cx="4560006" cy="2779175"/>
          </a:xfrm>
          <a:prstGeom prst="rect">
            <a:avLst/>
          </a:prstGeom>
          <a:noFill/>
          <a:ln>
            <a:noFill/>
          </a:ln>
        </p:spPr>
      </p:pic>
      <p:pic>
        <p:nvPicPr>
          <p:cNvPr id="202" name="Google Shape;202;p21"/>
          <p:cNvPicPr preferRelativeResize="0"/>
          <p:nvPr/>
        </p:nvPicPr>
        <p:blipFill>
          <a:blip r:embed="rId4">
            <a:alphaModFix/>
          </a:blip>
          <a:stretch>
            <a:fillRect/>
          </a:stretch>
        </p:blipFill>
        <p:spPr>
          <a:xfrm>
            <a:off x="4572000" y="2519525"/>
            <a:ext cx="4522999" cy="298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Preprocessing</a:t>
            </a:r>
            <a:endParaRPr sz="1000"/>
          </a:p>
        </p:txBody>
      </p:sp>
      <p:pic>
        <p:nvPicPr>
          <p:cNvPr descr="shutterstock_227447065.jpg" id="208" name="Google Shape;208;p22"/>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209" name="Google Shape;209;p22"/>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10" name="Google Shape;210;p22"/>
          <p:cNvGrpSpPr/>
          <p:nvPr/>
        </p:nvGrpSpPr>
        <p:grpSpPr>
          <a:xfrm>
            <a:off x="830400" y="3274596"/>
            <a:ext cx="2501700" cy="1353953"/>
            <a:chOff x="830400" y="3274596"/>
            <a:chExt cx="2501700" cy="1353953"/>
          </a:xfrm>
        </p:grpSpPr>
        <p:sp>
          <p:nvSpPr>
            <p:cNvPr id="211" name="Google Shape;211;p2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22"/>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Data cleaning</a:t>
            </a:r>
            <a:endParaRPr sz="1000"/>
          </a:p>
        </p:txBody>
      </p:sp>
      <p:sp>
        <p:nvSpPr>
          <p:cNvPr id="214" name="Google Shape;214;p22"/>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Handled null values in system requirements and tag data.</a:t>
            </a:r>
            <a:endParaRPr sz="800"/>
          </a:p>
        </p:txBody>
      </p:sp>
      <p:pic>
        <p:nvPicPr>
          <p:cNvPr descr="shutterstock_425821354.jpg" id="215" name="Google Shape;215;p22"/>
          <p:cNvPicPr preferRelativeResize="0"/>
          <p:nvPr/>
        </p:nvPicPr>
        <p:blipFill rotWithShape="1">
          <a:blip r:embed="rId4">
            <a:alphaModFix/>
          </a:blip>
          <a:srcRect b="24069" l="0" r="0" t="0"/>
          <a:stretch/>
        </p:blipFill>
        <p:spPr>
          <a:xfrm>
            <a:off x="3332867" y="3359013"/>
            <a:ext cx="2501197" cy="1267831"/>
          </a:xfrm>
          <a:prstGeom prst="rect">
            <a:avLst/>
          </a:prstGeom>
          <a:noFill/>
          <a:ln>
            <a:noFill/>
          </a:ln>
        </p:spPr>
      </p:pic>
      <p:sp>
        <p:nvSpPr>
          <p:cNvPr id="216" name="Google Shape;216;p22"/>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17" name="Google Shape;217;p22"/>
          <p:cNvGrpSpPr/>
          <p:nvPr/>
        </p:nvGrpSpPr>
        <p:grpSpPr>
          <a:xfrm flipH="1" rot="10800000">
            <a:off x="3332867" y="2091171"/>
            <a:ext cx="2501700" cy="1353953"/>
            <a:chOff x="830400" y="3274596"/>
            <a:chExt cx="2501700" cy="1353953"/>
          </a:xfrm>
        </p:grpSpPr>
        <p:sp>
          <p:nvSpPr>
            <p:cNvPr id="218" name="Google Shape;218;p2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2"/>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Features Engineering</a:t>
            </a:r>
            <a:endParaRPr sz="1000"/>
          </a:p>
        </p:txBody>
      </p:sp>
      <p:sp>
        <p:nvSpPr>
          <p:cNvPr id="221" name="Google Shape;221;p22"/>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Normalized tag votes to represent the proportion of each tag's importance per game. Extract year and month from the release_year</a:t>
            </a:r>
            <a:endParaRPr sz="800"/>
          </a:p>
        </p:txBody>
      </p:sp>
      <p:pic>
        <p:nvPicPr>
          <p:cNvPr descr="shutterstock_512483578.jpg" id="222" name="Google Shape;222;p22"/>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223" name="Google Shape;223;p22"/>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24" name="Google Shape;224;p22"/>
          <p:cNvGrpSpPr/>
          <p:nvPr/>
        </p:nvGrpSpPr>
        <p:grpSpPr>
          <a:xfrm>
            <a:off x="5832591" y="3274596"/>
            <a:ext cx="2501700" cy="1353953"/>
            <a:chOff x="830400" y="3274596"/>
            <a:chExt cx="2501700" cy="1353953"/>
          </a:xfrm>
        </p:grpSpPr>
        <p:sp>
          <p:nvSpPr>
            <p:cNvPr id="225" name="Google Shape;225;p2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2"/>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Encoding</a:t>
            </a:r>
            <a:endParaRPr sz="1000"/>
          </a:p>
        </p:txBody>
      </p:sp>
      <p:sp>
        <p:nvSpPr>
          <p:cNvPr id="228" name="Google Shape;228;p22"/>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Converted categorical variables (e.g., genres, categories) to numerical representations using one-hot encoding.</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There are too many types of categorical features, and directly using one-hot encoding can make the data overly complex and pose a risk of potential overfitting. Therefore, we consider using Principal Component Analysis (PCA) for dimensionality reduction and define a function to compare the effects of the two methods.  </a:t>
            </a:r>
            <a:endParaRPr/>
          </a:p>
          <a:p>
            <a:pPr indent="0" lvl="0" marL="0" rtl="0" algn="l">
              <a:spcBef>
                <a:spcPts val="1600"/>
              </a:spcBef>
              <a:spcAft>
                <a:spcPts val="0"/>
              </a:spcAft>
              <a:buNone/>
            </a:pPr>
            <a:r>
              <a:t/>
            </a:r>
            <a:endParaRPr sz="1100"/>
          </a:p>
          <a:p>
            <a:pPr indent="0" lvl="0" marL="0" rtl="0" algn="l">
              <a:lnSpc>
                <a:spcPct val="115000"/>
              </a:lnSpc>
              <a:spcBef>
                <a:spcPts val="1600"/>
              </a:spcBef>
              <a:spcAft>
                <a:spcPts val="1600"/>
              </a:spcAft>
              <a:buNone/>
            </a:pPr>
            <a:r>
              <a:t/>
            </a:r>
            <a:endParaRPr sz="1100"/>
          </a:p>
        </p:txBody>
      </p:sp>
      <p:sp>
        <p:nvSpPr>
          <p:cNvPr id="234" name="Google Shape;234;p23"/>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Original</a:t>
            </a:r>
            <a:endParaRPr sz="800">
              <a:solidFill>
                <a:schemeClr val="dk1"/>
              </a:solidFill>
              <a:latin typeface="Lato"/>
              <a:ea typeface="Lato"/>
              <a:cs typeface="Lato"/>
              <a:sym typeface="Lato"/>
            </a:endParaRPr>
          </a:p>
        </p:txBody>
      </p:sp>
      <p:sp>
        <p:nvSpPr>
          <p:cNvPr id="235" name="Google Shape;235;p23"/>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PCA</a:t>
            </a:r>
            <a:endParaRPr sz="800">
              <a:solidFill>
                <a:schemeClr val="accent3"/>
              </a:solidFill>
              <a:latin typeface="Lato"/>
              <a:ea typeface="Lato"/>
              <a:cs typeface="Lato"/>
              <a:sym typeface="Lato"/>
            </a:endParaRPr>
          </a:p>
        </p:txBody>
      </p:sp>
      <p:sp>
        <p:nvSpPr>
          <p:cNvPr id="236" name="Google Shape;236;p23"/>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b="1" sz="2000">
              <a:solidFill>
                <a:schemeClr val="accent3"/>
              </a:solidFill>
              <a:latin typeface="Lato"/>
              <a:ea typeface="Lato"/>
              <a:cs typeface="Lato"/>
              <a:sym typeface="Lato"/>
            </a:endParaRPr>
          </a:p>
        </p:txBody>
      </p:sp>
      <p:grpSp>
        <p:nvGrpSpPr>
          <p:cNvPr id="237" name="Google Shape;237;p23"/>
          <p:cNvGrpSpPr/>
          <p:nvPr/>
        </p:nvGrpSpPr>
        <p:grpSpPr>
          <a:xfrm>
            <a:off x="830389" y="2421425"/>
            <a:ext cx="5849592" cy="891075"/>
            <a:chOff x="830389" y="2345225"/>
            <a:chExt cx="5849592" cy="891075"/>
          </a:xfrm>
        </p:grpSpPr>
        <p:sp>
          <p:nvSpPr>
            <p:cNvPr id="238" name="Google Shape;238;p23"/>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3"/>
          <p:cNvGrpSpPr/>
          <p:nvPr/>
        </p:nvGrpSpPr>
        <p:grpSpPr>
          <a:xfrm>
            <a:off x="830514" y="3731400"/>
            <a:ext cx="5849467" cy="891075"/>
            <a:chOff x="830514" y="3655200"/>
            <a:chExt cx="5849467" cy="891075"/>
          </a:xfrm>
        </p:grpSpPr>
        <p:sp>
          <p:nvSpPr>
            <p:cNvPr id="339" name="Google Shape;339;p23"/>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3"/>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3"/>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3"/>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3"/>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24"/>
          <p:cNvPicPr preferRelativeResize="0"/>
          <p:nvPr/>
        </p:nvPicPr>
        <p:blipFill>
          <a:blip r:embed="rId3">
            <a:alphaModFix/>
          </a:blip>
          <a:stretch>
            <a:fillRect/>
          </a:stretch>
        </p:blipFill>
        <p:spPr>
          <a:xfrm>
            <a:off x="0" y="189350"/>
            <a:ext cx="9143997" cy="4991100"/>
          </a:xfrm>
          <a:prstGeom prst="rect">
            <a:avLst/>
          </a:prstGeom>
          <a:noFill/>
          <a:ln>
            <a:noFill/>
          </a:ln>
        </p:spPr>
      </p:pic>
      <p:sp>
        <p:nvSpPr>
          <p:cNvPr id="444" name="Google Shape;444;p24"/>
          <p:cNvSpPr txBox="1"/>
          <p:nvPr>
            <p:ph type="title"/>
          </p:nvPr>
        </p:nvSpPr>
        <p:spPr>
          <a:xfrm>
            <a:off x="738150" y="690000"/>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Model Training</a:t>
            </a:r>
            <a:endParaRPr/>
          </a:p>
        </p:txBody>
      </p:sp>
      <p:sp>
        <p:nvSpPr>
          <p:cNvPr id="445" name="Google Shape;445;p24"/>
          <p:cNvSpPr txBox="1"/>
          <p:nvPr>
            <p:ph type="title"/>
          </p:nvPr>
        </p:nvSpPr>
        <p:spPr>
          <a:xfrm>
            <a:off x="1970400" y="3505525"/>
            <a:ext cx="5203200" cy="1518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GB" sz="2500"/>
              <a:t>80% train 20%test</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Linear Regression</a:t>
            </a:r>
            <a:endParaRPr/>
          </a:p>
          <a:p>
            <a:pPr indent="0" lvl="0" marL="0" rtl="0" algn="l">
              <a:spcBef>
                <a:spcPts val="0"/>
              </a:spcBef>
              <a:spcAft>
                <a:spcPts val="0"/>
              </a:spcAft>
              <a:buNone/>
            </a:pPr>
            <a:r>
              <a:rPr b="0" lang="en-GB"/>
              <a:t>01</a:t>
            </a:r>
            <a:endParaRPr b="0"/>
          </a:p>
        </p:txBody>
      </p:sp>
      <p:sp>
        <p:nvSpPr>
          <p:cNvPr id="451" name="Google Shape;451;p25"/>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GB" sz="1100"/>
              <a:t>Simplest model</a:t>
            </a:r>
            <a:endParaRPr sz="1100"/>
          </a:p>
          <a:p>
            <a:pPr indent="0" lvl="0" marL="0" rtl="0" algn="l">
              <a:lnSpc>
                <a:spcPct val="150000"/>
              </a:lnSpc>
              <a:spcBef>
                <a:spcPts val="1600"/>
              </a:spcBef>
              <a:spcAft>
                <a:spcPts val="0"/>
              </a:spcAft>
              <a:buNone/>
            </a:pPr>
            <a:r>
              <a:rPr b="1" lang="en-GB" sz="1100">
                <a:solidFill>
                  <a:schemeClr val="dk2"/>
                </a:solidFill>
              </a:rPr>
              <a:t>Key limitations:</a:t>
            </a:r>
            <a:endParaRPr b="1" sz="1100">
              <a:solidFill>
                <a:schemeClr val="dk2"/>
              </a:solidFill>
            </a:endParaRPr>
          </a:p>
          <a:p>
            <a:pPr indent="-298450" lvl="0" marL="457200" rtl="0" algn="l">
              <a:lnSpc>
                <a:spcPct val="150000"/>
              </a:lnSpc>
              <a:spcBef>
                <a:spcPts val="0"/>
              </a:spcBef>
              <a:spcAft>
                <a:spcPts val="0"/>
              </a:spcAft>
              <a:buSzPts val="1100"/>
              <a:buChar char="●"/>
            </a:pPr>
            <a:r>
              <a:rPr lang="en-GB" sz="1100"/>
              <a:t>Struggles with non-linear interactions and high-dimensional data like tags.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Networks</a:t>
            </a:r>
            <a:endParaRPr/>
          </a:p>
          <a:p>
            <a:pPr indent="0" lvl="0" marL="0" rtl="0" algn="l">
              <a:spcBef>
                <a:spcPts val="0"/>
              </a:spcBef>
              <a:spcAft>
                <a:spcPts val="0"/>
              </a:spcAft>
              <a:buNone/>
            </a:pPr>
            <a:r>
              <a:rPr b="0" lang="en-GB"/>
              <a:t>02</a:t>
            </a:r>
            <a:endParaRPr b="0"/>
          </a:p>
        </p:txBody>
      </p:sp>
      <p:sp>
        <p:nvSpPr>
          <p:cNvPr id="457" name="Google Shape;457;p26"/>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000000"/>
              </a:buClr>
              <a:buSzPts val="1100"/>
              <a:buFont typeface="Arial"/>
              <a:buChar char="●"/>
            </a:pPr>
            <a:r>
              <a:rPr lang="en-GB" sz="1100"/>
              <a:t>Captures complex interactions between features.</a:t>
            </a:r>
            <a:endParaRPr sz="1100"/>
          </a:p>
          <a:p>
            <a:pPr indent="0" lvl="0" marL="0" rtl="0" algn="l">
              <a:lnSpc>
                <a:spcPct val="150000"/>
              </a:lnSpc>
              <a:spcBef>
                <a:spcPts val="1600"/>
              </a:spcBef>
              <a:spcAft>
                <a:spcPts val="0"/>
              </a:spcAft>
              <a:buNone/>
            </a:pPr>
            <a:r>
              <a:rPr b="1" lang="en-GB" sz="1100">
                <a:solidFill>
                  <a:schemeClr val="dk2"/>
                </a:solidFill>
              </a:rPr>
              <a:t>Limitations</a:t>
            </a:r>
            <a:r>
              <a:rPr b="1" lang="en-GB" sz="1100">
                <a:solidFill>
                  <a:schemeClr val="dk2"/>
                </a:solidFill>
              </a:rPr>
              <a:t>:</a:t>
            </a:r>
            <a:endParaRPr b="1" sz="1100">
              <a:solidFill>
                <a:schemeClr val="dk2"/>
              </a:solidFill>
            </a:endParaRPr>
          </a:p>
          <a:p>
            <a:pPr indent="-298450" lvl="0" marL="457200" rtl="0" algn="l">
              <a:lnSpc>
                <a:spcPct val="150000"/>
              </a:lnSpc>
              <a:spcBef>
                <a:spcPts val="0"/>
              </a:spcBef>
              <a:spcAft>
                <a:spcPts val="0"/>
              </a:spcAft>
              <a:buSzPts val="1100"/>
              <a:buChar char="●"/>
            </a:pPr>
            <a:r>
              <a:rPr lang="en-GB" sz="1100"/>
              <a:t>Neural Networks might be overkill here</a:t>
            </a:r>
            <a:endParaRPr sz="1100"/>
          </a:p>
          <a:p>
            <a:pPr indent="-298450" lvl="0" marL="457200" rtl="0" algn="l">
              <a:lnSpc>
                <a:spcPct val="150000"/>
              </a:lnSpc>
              <a:spcBef>
                <a:spcPts val="0"/>
              </a:spcBef>
              <a:spcAft>
                <a:spcPts val="0"/>
              </a:spcAft>
              <a:buSzPts val="1100"/>
              <a:buChar char="●"/>
            </a:pPr>
            <a:r>
              <a:rPr lang="en-GB" sz="1100"/>
              <a:t>Use simpler model that does not require deep learning</a:t>
            </a:r>
            <a:endParaRPr sz="1100"/>
          </a:p>
          <a:p>
            <a:pPr indent="0" lvl="0" marL="0" rtl="0" algn="l">
              <a:lnSpc>
                <a:spcPct val="150000"/>
              </a:lnSpc>
              <a:spcBef>
                <a:spcPts val="1600"/>
              </a:spcBef>
              <a:spcAft>
                <a:spcPts val="160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